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8" r:id="rId3"/>
    <p:sldId id="259" r:id="rId4"/>
    <p:sldId id="260" r:id="rId5"/>
    <p:sldId id="261" r:id="rId6"/>
    <p:sldId id="262" r:id="rId7"/>
    <p:sldId id="267" r:id="rId8"/>
    <p:sldId id="279" r:id="rId9"/>
    <p:sldId id="269" r:id="rId10"/>
    <p:sldId id="273" r:id="rId11"/>
    <p:sldId id="270" r:id="rId12"/>
    <p:sldId id="264" r:id="rId13"/>
    <p:sldId id="265" r:id="rId14"/>
    <p:sldId id="274" r:id="rId15"/>
    <p:sldId id="275" r:id="rId16"/>
    <p:sldId id="271" r:id="rId17"/>
    <p:sldId id="276" r:id="rId18"/>
    <p:sldId id="278" r:id="rId19"/>
    <p:sldId id="277" r:id="rId20"/>
    <p:sldId id="266" r:id="rId21"/>
    <p:sldId id="268" r:id="rId22"/>
    <p:sldId id="272" r:id="rId23"/>
    <p:sldId id="263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4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391BC0-5C13-BC43-8F02-EB20298F92C4}" type="datetimeFigureOut">
              <a:rPr lang="en-US" smtClean="0"/>
              <a:t>7/8/14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30D47D-CFE6-A344-A361-61ADD0C5A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436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0D47D-CFE6-A344-A361-61ADD0C5ACF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477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A231-1689-1243-8DC5-3A90356CD178}" type="datetimeFigureOut">
              <a:rPr lang="en-US" smtClean="0"/>
              <a:t>7/8/14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C13CA-3C0F-064F-B56C-861B85744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831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A231-1689-1243-8DC5-3A90356CD178}" type="datetimeFigureOut">
              <a:rPr lang="en-US" smtClean="0"/>
              <a:t>7/8/14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C13CA-3C0F-064F-B56C-861B85744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485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A231-1689-1243-8DC5-3A90356CD178}" type="datetimeFigureOut">
              <a:rPr lang="en-US" smtClean="0"/>
              <a:t>7/8/14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C13CA-3C0F-064F-B56C-861B85744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39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405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A231-1689-1243-8DC5-3A90356CD178}" type="datetimeFigureOut">
              <a:rPr lang="en-US" smtClean="0"/>
              <a:t>7/8/14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C13CA-3C0F-064F-B56C-861B85744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03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A231-1689-1243-8DC5-3A90356CD178}" type="datetimeFigureOut">
              <a:rPr lang="en-US" smtClean="0"/>
              <a:t>7/8/14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C13CA-3C0F-064F-B56C-861B85744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84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A231-1689-1243-8DC5-3A90356CD178}" type="datetimeFigureOut">
              <a:rPr lang="en-US" smtClean="0"/>
              <a:t>7/8/14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C13CA-3C0F-064F-B56C-861B85744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97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A231-1689-1243-8DC5-3A90356CD178}" type="datetimeFigureOut">
              <a:rPr lang="en-US" smtClean="0"/>
              <a:t>7/8/14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C13CA-3C0F-064F-B56C-861B85744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19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A231-1689-1243-8DC5-3A90356CD178}" type="datetimeFigureOut">
              <a:rPr lang="en-US" smtClean="0"/>
              <a:t>7/8/14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C13CA-3C0F-064F-B56C-861B85744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860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A231-1689-1243-8DC5-3A90356CD178}" type="datetimeFigureOut">
              <a:rPr lang="en-US" smtClean="0"/>
              <a:t>7/8/14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C13CA-3C0F-064F-B56C-861B85744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136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A231-1689-1243-8DC5-3A90356CD178}" type="datetimeFigureOut">
              <a:rPr lang="en-US" smtClean="0"/>
              <a:t>7/8/14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C13CA-3C0F-064F-B56C-861B85744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331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A231-1689-1243-8DC5-3A90356CD178}" type="datetimeFigureOut">
              <a:rPr lang="en-US" smtClean="0"/>
              <a:t>7/8/14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C13CA-3C0F-064F-B56C-861B85744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689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AA231-1689-1243-8DC5-3A90356CD178}" type="datetimeFigureOut">
              <a:rPr lang="en-US" smtClean="0"/>
              <a:t>7/8/14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C13CA-3C0F-064F-B56C-861B85744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903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hyperlink" Target="https://www.star.bnl.gov/protected/spin/akio/fmsps/meeting.html" TargetMode="External"/><Relationship Id="rId3" Type="http://schemas.openxmlformats.org/officeDocument/2006/relationships/hyperlink" Target="https://docs.google.com/spreadsheets/d/10CArO6eLHEK1r2ksQj9VzuV-cMrMnTAAQVrzJgk2oJg/edi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3" Type="http://schemas.openxmlformats.org/officeDocument/2006/relationships/hyperlink" Target="https://www.star.bnl.gov/protected/spin/akio/fmsps/test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12.xml"/><Relationship Id="rId2" Type="http://schemas.openxmlformats.org/officeDocument/2006/relationships/hyperlink" Target="https://www.star.bnl.gov/protected/spin/akio/fmsps/radtest.html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FPS status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Akio</a:t>
            </a:r>
          </a:p>
          <a:p>
            <a:r>
              <a:rPr lang="en-US" dirty="0" smtClean="0"/>
              <a:t>2014 </a:t>
            </a:r>
            <a:r>
              <a:rPr lang="en-US" dirty="0" smtClean="0"/>
              <a:t>July 08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0377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65123"/>
            <a:ext cx="8229600" cy="1143000"/>
          </a:xfrm>
        </p:spPr>
        <p:txBody>
          <a:bodyPr/>
          <a:lstStyle/>
          <a:p>
            <a:r>
              <a:rPr lang="en-US" dirty="0" smtClean="0"/>
              <a:t>CMS study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96" y="648443"/>
            <a:ext cx="5396020" cy="3432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10"/>
          <a:stretch/>
        </p:blipFill>
        <p:spPr bwMode="auto">
          <a:xfrm>
            <a:off x="4157711" y="3538888"/>
            <a:ext cx="5099371" cy="326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9475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71" y="-110625"/>
            <a:ext cx="8229600" cy="1143000"/>
          </a:xfrm>
        </p:spPr>
        <p:txBody>
          <a:bodyPr/>
          <a:lstStyle/>
          <a:p>
            <a:r>
              <a:rPr lang="en-US" dirty="0" smtClean="0"/>
              <a:t>Neutron Flux in </a:t>
            </a:r>
            <a:r>
              <a:rPr lang="en-US" dirty="0"/>
              <a:t>STAR by Yuri </a:t>
            </a:r>
            <a:r>
              <a:rPr lang="en-US" dirty="0" err="1"/>
              <a:t>Fisyak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9067800" cy="5867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GSTAR simulation</a:t>
            </a:r>
          </a:p>
          <a:p>
            <a:r>
              <a:rPr lang="en-US" sz="2400" dirty="0" smtClean="0"/>
              <a:t>For 1MHz pp500 interaction rate</a:t>
            </a:r>
          </a:p>
          <a:p>
            <a:pPr lvl="1"/>
            <a:r>
              <a:rPr lang="en-US" sz="1800" dirty="0" smtClean="0"/>
              <a:t>~3k Hz / cm</a:t>
            </a:r>
            <a:r>
              <a:rPr lang="en-US" sz="1800" baseline="30000" dirty="0" smtClean="0"/>
              <a:t>2 </a:t>
            </a:r>
          </a:p>
          <a:p>
            <a:pPr lvl="1"/>
            <a:r>
              <a:rPr lang="en-US" sz="1800" dirty="0" smtClean="0"/>
              <a:t>~2k Hz / cm</a:t>
            </a:r>
            <a:r>
              <a:rPr lang="en-US" sz="1800" baseline="30000" dirty="0" smtClean="0"/>
              <a:t>2 </a:t>
            </a:r>
            <a:r>
              <a:rPr lang="en-US" sz="1800" dirty="0" smtClean="0"/>
              <a:t> for &gt;100keV</a:t>
            </a:r>
          </a:p>
          <a:p>
            <a:pPr lvl="1"/>
            <a:r>
              <a:rPr lang="en-US" sz="1800" dirty="0" smtClean="0"/>
              <a:t>0.2k Hz/ cm</a:t>
            </a:r>
            <a:r>
              <a:rPr lang="en-US" sz="1800" baseline="30000" dirty="0" smtClean="0"/>
              <a:t>2 </a:t>
            </a:r>
            <a:r>
              <a:rPr lang="en-US" sz="1800" dirty="0" smtClean="0"/>
              <a:t>for &lt;0.25eV</a:t>
            </a:r>
            <a:endParaRPr lang="en-US" sz="1800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r>
              <a:rPr lang="en-US" sz="2000" dirty="0" smtClean="0"/>
              <a:t>Assuming it scale with 200GeV/500GeV</a:t>
            </a:r>
          </a:p>
          <a:p>
            <a:r>
              <a:rPr lang="en-US" sz="2000" dirty="0" smtClean="0"/>
              <a:t>Assuming avg. 1MHz interaction rate </a:t>
            </a:r>
            <a:endParaRPr lang="en-US" sz="2000" dirty="0"/>
          </a:p>
          <a:p>
            <a:r>
              <a:rPr lang="en-US" sz="2000" dirty="0" smtClean="0"/>
              <a:t>Assuming 10weeks run with ½ uptime</a:t>
            </a:r>
          </a:p>
          <a:p>
            <a:r>
              <a:rPr lang="en-US" sz="2000" dirty="0" smtClean="0">
                <a:solidFill>
                  <a:srgbClr val="3366FF"/>
                </a:solidFill>
              </a:rPr>
              <a:t>Not weighted by energy dependent</a:t>
            </a:r>
          </a:p>
          <a:p>
            <a:r>
              <a:rPr lang="en-US" sz="2000" dirty="0" smtClean="0"/>
              <a:t>3kHz*10weeks</a:t>
            </a:r>
            <a:r>
              <a:rPr lang="en-US" sz="2000" dirty="0"/>
              <a:t>*7days*24h*60m*60s*</a:t>
            </a:r>
            <a:r>
              <a:rPr lang="en-US" sz="2000" dirty="0" smtClean="0"/>
              <a:t>0.5*</a:t>
            </a:r>
            <a:r>
              <a:rPr lang="en-US" sz="2000" dirty="0"/>
              <a:t>200</a:t>
            </a:r>
            <a:r>
              <a:rPr lang="en-US" sz="2400" dirty="0"/>
              <a:t>/</a:t>
            </a:r>
            <a:r>
              <a:rPr lang="en-US" sz="2400" dirty="0" smtClean="0"/>
              <a:t>500 </a:t>
            </a:r>
            <a:r>
              <a:rPr lang="pt-BR" sz="2400" dirty="0" smtClean="0"/>
              <a:t>= </a:t>
            </a:r>
            <a:r>
              <a:rPr lang="pt-BR" sz="2400" dirty="0" smtClean="0">
                <a:solidFill>
                  <a:srgbClr val="FF0000"/>
                </a:solidFill>
              </a:rPr>
              <a:t>3.6x10</a:t>
            </a:r>
            <a:r>
              <a:rPr lang="pt-BR" sz="2400" baseline="30000" dirty="0" smtClean="0">
                <a:solidFill>
                  <a:srgbClr val="FF0000"/>
                </a:solidFill>
              </a:rPr>
              <a:t>9</a:t>
            </a:r>
            <a:r>
              <a:rPr lang="pt-BR" sz="2400" dirty="0" smtClean="0">
                <a:solidFill>
                  <a:srgbClr val="FF0000"/>
                </a:solidFill>
              </a:rPr>
              <a:t>/</a:t>
            </a:r>
            <a:r>
              <a:rPr lang="pt-BR" sz="2400" dirty="0" smtClean="0">
                <a:solidFill>
                  <a:srgbClr val="FF0000"/>
                </a:solidFill>
              </a:rPr>
              <a:t>cm</a:t>
            </a:r>
            <a:r>
              <a:rPr lang="pt-BR" sz="2400" baseline="30000" dirty="0" smtClean="0">
                <a:solidFill>
                  <a:srgbClr val="FF0000"/>
                </a:solidFill>
              </a:rPr>
              <a:t>2 </a:t>
            </a:r>
            <a:r>
              <a:rPr lang="pt-BR" sz="2400" baseline="30000" dirty="0">
                <a:solidFill>
                  <a:srgbClr val="FF0000"/>
                </a:solidFill>
              </a:rPr>
              <a:t> </a:t>
            </a:r>
            <a:r>
              <a:rPr lang="pt-BR" sz="2400" dirty="0" smtClean="0">
                <a:solidFill>
                  <a:srgbClr val="FF0000"/>
                </a:solidFill>
              </a:rPr>
              <a:t>for pp200</a:t>
            </a:r>
            <a:r>
              <a:rPr lang="pt-BR" sz="2400" dirty="0" smtClean="0">
                <a:solidFill>
                  <a:srgbClr val="FF0000"/>
                </a:solidFill>
              </a:rPr>
              <a:t> </a:t>
            </a:r>
            <a:endParaRPr lang="pt-BR" sz="240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10C1F-FFBC-47F4-9262-F38B7D5CDE63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 descr="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040323"/>
            <a:ext cx="4038600" cy="2464877"/>
          </a:xfrm>
          <a:prstGeom prst="rect">
            <a:avLst/>
          </a:prstGeom>
        </p:spPr>
      </p:pic>
      <p:pic>
        <p:nvPicPr>
          <p:cNvPr id="6" name="Picture 5" descr="flu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3657600"/>
            <a:ext cx="3595607" cy="24384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7391400" y="1219200"/>
            <a:ext cx="0" cy="38100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086600" y="926068"/>
            <a:ext cx="744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1MeV</a:t>
            </a:r>
            <a:endParaRPr lang="en-US" dirty="0">
              <a:solidFill>
                <a:srgbClr val="008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848600" y="4572000"/>
            <a:ext cx="0" cy="3810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543800" y="4191000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FMS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0649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9105" y="203794"/>
            <a:ext cx="6326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IV curve  : Dark (leakage) current</a:t>
            </a:r>
            <a:endParaRPr lang="en-US" sz="3600" dirty="0"/>
          </a:p>
        </p:txBody>
      </p:sp>
      <p:pic>
        <p:nvPicPr>
          <p:cNvPr id="3" name="Picture 2" descr="iv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62" b="50073"/>
          <a:stretch/>
        </p:blipFill>
        <p:spPr>
          <a:xfrm>
            <a:off x="182722" y="992757"/>
            <a:ext cx="8748187" cy="5109741"/>
          </a:xfrm>
          <a:prstGeom prst="rect">
            <a:avLst/>
          </a:prstGeom>
        </p:spPr>
      </p:pic>
      <p:pic>
        <p:nvPicPr>
          <p:cNvPr id="4" name="Picture 3" descr="iv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92" t="56539" r="57112" b="27708"/>
          <a:stretch/>
        </p:blipFill>
        <p:spPr>
          <a:xfrm>
            <a:off x="4967878" y="3719161"/>
            <a:ext cx="4123609" cy="22884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75862" y="1713237"/>
            <a:ext cx="1074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>Beam ON</a:t>
            </a: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1784" y="2234969"/>
            <a:ext cx="1077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Light leak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949932" y="2082569"/>
            <a:ext cx="531741" cy="413904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3"/>
          </p:cNvCxnSpPr>
          <p:nvPr/>
        </p:nvCxnSpPr>
        <p:spPr>
          <a:xfrm>
            <a:off x="3069235" y="2419635"/>
            <a:ext cx="1412438" cy="5929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40441" y="3012571"/>
            <a:ext cx="3256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The rest is beam off as time goes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236198" y="2604301"/>
            <a:ext cx="0" cy="570139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8528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ivrun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234" y="892102"/>
            <a:ext cx="5348514" cy="58591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16807" y="146718"/>
            <a:ext cx="79707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Dark (leakage) current at nominal voltage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38402" y="2425717"/>
            <a:ext cx="1121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Light Leak</a:t>
            </a:r>
            <a:endParaRPr lang="en-US" dirty="0"/>
          </a:p>
        </p:txBody>
      </p:sp>
      <p:cxnSp>
        <p:nvCxnSpPr>
          <p:cNvPr id="7" name="Straight Arrow Connector 6"/>
          <p:cNvCxnSpPr>
            <a:stCxn id="5" idx="3"/>
          </p:cNvCxnSpPr>
          <p:nvPr/>
        </p:nvCxnSpPr>
        <p:spPr>
          <a:xfrm>
            <a:off x="1359923" y="2610383"/>
            <a:ext cx="809235" cy="579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33405" y="1736250"/>
            <a:ext cx="1046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>Beam On</a:t>
            </a:r>
            <a:endParaRPr lang="en-US" dirty="0">
              <a:solidFill>
                <a:srgbClr val="FF00FF"/>
              </a:solidFill>
            </a:endParaRPr>
          </a:p>
        </p:txBody>
      </p:sp>
      <p:cxnSp>
        <p:nvCxnSpPr>
          <p:cNvPr id="9" name="Straight Arrow Connector 8"/>
          <p:cNvCxnSpPr>
            <a:stCxn id="8" idx="3"/>
          </p:cNvCxnSpPr>
          <p:nvPr/>
        </p:nvCxnSpPr>
        <p:spPr>
          <a:xfrm flipV="1">
            <a:off x="1679748" y="1598119"/>
            <a:ext cx="1688155" cy="322797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2644" y="5588859"/>
            <a:ext cx="1121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Light Leak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11" idx="3"/>
          </p:cNvCxnSpPr>
          <p:nvPr/>
        </p:nvCxnSpPr>
        <p:spPr>
          <a:xfrm>
            <a:off x="1194165" y="5773525"/>
            <a:ext cx="809235" cy="579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52396" y="4328638"/>
            <a:ext cx="1842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>Beam On</a:t>
            </a:r>
          </a:p>
          <a:p>
            <a:r>
              <a:rPr lang="en-US" dirty="0" smtClean="0">
                <a:solidFill>
                  <a:srgbClr val="FF00FF"/>
                </a:solidFill>
              </a:rPr>
              <a:t>But no scintillator</a:t>
            </a:r>
            <a:endParaRPr lang="en-US" dirty="0">
              <a:solidFill>
                <a:srgbClr val="FF00FF"/>
              </a:solidFill>
            </a:endParaRPr>
          </a:p>
        </p:txBody>
      </p:sp>
      <p:cxnSp>
        <p:nvCxnSpPr>
          <p:cNvPr id="14" name="Straight Arrow Connector 13"/>
          <p:cNvCxnSpPr>
            <a:stCxn id="13" idx="2"/>
          </p:cNvCxnSpPr>
          <p:nvPr/>
        </p:nvCxnSpPr>
        <p:spPr>
          <a:xfrm>
            <a:off x="1073889" y="4974969"/>
            <a:ext cx="2294014" cy="1246280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495295" y="11272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495295" y="1355547"/>
            <a:ext cx="18853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S12572-050P with </a:t>
            </a:r>
          </a:p>
          <a:p>
            <a:r>
              <a:rPr lang="en-US" dirty="0" smtClean="0"/>
              <a:t>EJ200 scintillator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623734" y="4322420"/>
            <a:ext cx="14943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S12572-025P </a:t>
            </a:r>
          </a:p>
          <a:p>
            <a:r>
              <a:rPr lang="en-US" dirty="0" smtClean="0"/>
              <a:t>No scintillator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2208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v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506" y="0"/>
            <a:ext cx="6260284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9014" y="799890"/>
            <a:ext cx="1918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>Beam </a:t>
            </a:r>
            <a:r>
              <a:rPr lang="en-US" dirty="0" smtClean="0">
                <a:solidFill>
                  <a:srgbClr val="FF00FF"/>
                </a:solidFill>
              </a:rPr>
              <a:t>Injected</a:t>
            </a:r>
          </a:p>
          <a:p>
            <a:r>
              <a:rPr lang="en-US" dirty="0" err="1" smtClean="0">
                <a:solidFill>
                  <a:srgbClr val="FF00FF"/>
                </a:solidFill>
              </a:rPr>
              <a:t>Duing</a:t>
            </a:r>
            <a:r>
              <a:rPr lang="en-US" dirty="0" smtClean="0">
                <a:solidFill>
                  <a:srgbClr val="FF00FF"/>
                </a:solidFill>
              </a:rPr>
              <a:t> IV curve run</a:t>
            </a:r>
            <a:endParaRPr lang="en-US" dirty="0">
              <a:solidFill>
                <a:srgbClr val="FF00FF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569785" y="984556"/>
            <a:ext cx="2540199" cy="138500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63684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vru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362" y="0"/>
            <a:ext cx="626028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22860" y="1817212"/>
            <a:ext cx="1121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Light Leak</a:t>
            </a:r>
            <a:endParaRPr lang="en-US" dirty="0"/>
          </a:p>
        </p:txBody>
      </p:sp>
      <p:cxnSp>
        <p:nvCxnSpPr>
          <p:cNvPr id="4" name="Straight Arrow Connector 3"/>
          <p:cNvCxnSpPr>
            <a:stCxn id="3" idx="3"/>
          </p:cNvCxnSpPr>
          <p:nvPr/>
        </p:nvCxnSpPr>
        <p:spPr>
          <a:xfrm>
            <a:off x="1098661" y="2001878"/>
            <a:ext cx="594524" cy="3667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67047" y="1099536"/>
            <a:ext cx="1046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>Beam On</a:t>
            </a:r>
            <a:endParaRPr lang="en-US" dirty="0">
              <a:solidFill>
                <a:srgbClr val="FF00FF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199119" y="1298471"/>
            <a:ext cx="884413" cy="184666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67047" y="5219527"/>
            <a:ext cx="1121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Light Leak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883950" y="5588859"/>
            <a:ext cx="809235" cy="33274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623734" y="3999254"/>
            <a:ext cx="14943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S12572-025P </a:t>
            </a:r>
          </a:p>
          <a:p>
            <a:r>
              <a:rPr lang="en-US" dirty="0" smtClean="0"/>
              <a:t>No scintillator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083532" y="539398"/>
            <a:ext cx="1700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Skipped few fills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255918" y="875711"/>
            <a:ext cx="140527" cy="11261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639502" y="33593"/>
            <a:ext cx="2021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Switching to He3Au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181337" y="402925"/>
            <a:ext cx="1" cy="89554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325090" y="2482792"/>
            <a:ext cx="784892" cy="0"/>
          </a:xfrm>
          <a:prstGeom prst="straightConnector1">
            <a:avLst/>
          </a:prstGeom>
          <a:ln>
            <a:solidFill>
              <a:srgbClr val="FF66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182832" y="2533227"/>
            <a:ext cx="3438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Stand by Voltage (50V) during fill</a:t>
            </a:r>
          </a:p>
        </p:txBody>
      </p:sp>
    </p:spTree>
    <p:extLst>
      <p:ext uri="{BB962C8B-B14F-4D97-AF65-F5344CB8AC3E}">
        <p14:creationId xmlns:p14="http://schemas.microsoft.com/office/powerpoint/2010/main" val="35082165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574" y="-210508"/>
            <a:ext cx="8229600" cy="1143000"/>
          </a:xfrm>
        </p:spPr>
        <p:txBody>
          <a:bodyPr/>
          <a:lstStyle/>
          <a:p>
            <a:r>
              <a:rPr lang="en-US" dirty="0" smtClean="0"/>
              <a:t>Neutron Flux at </a:t>
            </a:r>
            <a:r>
              <a:rPr lang="en-US" dirty="0" err="1" smtClean="0"/>
              <a:t>AuAu</a:t>
            </a:r>
            <a:r>
              <a:rPr lang="en-US" dirty="0" smtClean="0"/>
              <a:t> &amp; He3Au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409" y="1072252"/>
            <a:ext cx="8647555" cy="524888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2800" dirty="0"/>
              <a:t>S</a:t>
            </a:r>
            <a:r>
              <a:rPr lang="en-US" sz="2800" dirty="0" smtClean="0"/>
              <a:t>caling </a:t>
            </a:r>
            <a:r>
              <a:rPr lang="en-US" sz="2800" dirty="0"/>
              <a:t>it by # </a:t>
            </a:r>
            <a:r>
              <a:rPr lang="en-US" sz="2800" dirty="0" smtClean="0"/>
              <a:t>of binary </a:t>
            </a:r>
            <a:r>
              <a:rPr lang="en-US" sz="2800" dirty="0"/>
              <a:t>collisions 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     pp200       0.04b       1*1/0.04 * 0.04 = 1     </a:t>
            </a:r>
          </a:p>
          <a:p>
            <a:pPr marL="0" indent="0">
              <a:buNone/>
            </a:pPr>
            <a:r>
              <a:rPr lang="en-US" sz="2800" dirty="0" smtClean="0"/>
              <a:t>     AuAu200  7b             197*197/7 * 0.04 = 222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HeAu200  2.2b         3*197/2.2 * 0.04  = 11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in </a:t>
            </a:r>
            <a:r>
              <a:rPr lang="en-US" sz="2800" dirty="0"/>
              <a:t>addition to 200GeV/500GeV and collision </a:t>
            </a:r>
            <a:r>
              <a:rPr lang="en-US" sz="2800" dirty="0" smtClean="0"/>
              <a:t>rate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pp500   </a:t>
            </a:r>
            <a:r>
              <a:rPr lang="en-US" sz="2800" dirty="0" smtClean="0"/>
              <a:t>       9.0e9</a:t>
            </a:r>
            <a:r>
              <a:rPr lang="en-US" sz="2800" dirty="0"/>
              <a:t>/cm^2/week @ 10MHz collision </a:t>
            </a:r>
            <a:r>
              <a:rPr lang="en-US" sz="2800" dirty="0" smtClean="0"/>
              <a:t>rate </a:t>
            </a:r>
            <a:r>
              <a:rPr lang="en-US" sz="2800" dirty="0" smtClean="0">
                <a:solidFill>
                  <a:srgbClr val="0000FF"/>
                </a:solidFill>
              </a:rPr>
              <a:t>(</a:t>
            </a:r>
            <a:r>
              <a:rPr lang="en-US" sz="2800" dirty="0" err="1" smtClean="0">
                <a:solidFill>
                  <a:srgbClr val="0000FF"/>
                </a:solidFill>
              </a:rPr>
              <a:t>Pythia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Sim</a:t>
            </a:r>
            <a:r>
              <a:rPr lang="en-US" sz="2800" dirty="0" smtClean="0">
                <a:solidFill>
                  <a:srgbClr val="0000FF"/>
                </a:solidFill>
              </a:rPr>
              <a:t> ~agrees)</a:t>
            </a:r>
            <a:endParaRPr lang="en-US" sz="2800" dirty="0">
              <a:solidFill>
                <a:srgbClr val="0000FF"/>
              </a:solidFill>
            </a:endParaRPr>
          </a:p>
          <a:p>
            <a:r>
              <a:rPr lang="en-US" sz="2800" dirty="0"/>
              <a:t>pp200   </a:t>
            </a:r>
            <a:r>
              <a:rPr lang="en-US" sz="2800" dirty="0" smtClean="0"/>
              <a:t>       0.4e9</a:t>
            </a:r>
            <a:r>
              <a:rPr lang="en-US" sz="2800" dirty="0"/>
              <a:t>/cm^2/week @  1MHz collision rate</a:t>
            </a:r>
          </a:p>
          <a:p>
            <a:r>
              <a:rPr lang="en-US" sz="2800" dirty="0"/>
              <a:t>AuAu200 </a:t>
            </a:r>
            <a:r>
              <a:rPr lang="en-US" sz="2800" dirty="0" smtClean="0"/>
              <a:t>    4.4e9</a:t>
            </a:r>
            <a:r>
              <a:rPr lang="en-US" sz="2800" dirty="0"/>
              <a:t>/cm^2/week @ 0.05MHz collision rate </a:t>
            </a:r>
            <a:r>
              <a:rPr lang="en-US" sz="2800" dirty="0" smtClean="0">
                <a:solidFill>
                  <a:srgbClr val="0000FF"/>
                </a:solidFill>
              </a:rPr>
              <a:t>(</a:t>
            </a:r>
            <a:r>
              <a:rPr lang="en-US" sz="2800" dirty="0" err="1" smtClean="0">
                <a:solidFill>
                  <a:srgbClr val="0000FF"/>
                </a:solidFill>
              </a:rPr>
              <a:t>Hijng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Sim</a:t>
            </a:r>
            <a:r>
              <a:rPr lang="en-US" sz="2800" dirty="0" smtClean="0">
                <a:solidFill>
                  <a:srgbClr val="0000FF"/>
                </a:solidFill>
              </a:rPr>
              <a:t> says ~x2)</a:t>
            </a:r>
          </a:p>
          <a:p>
            <a:r>
              <a:rPr lang="en-US" sz="2800" dirty="0" smtClean="0">
                <a:solidFill>
                  <a:srgbClr val="000000"/>
                </a:solidFill>
              </a:rPr>
              <a:t>He3Au 200  1.1e9/cm^2/week @ 0.25MHz </a:t>
            </a:r>
            <a:r>
              <a:rPr lang="en-US" sz="2800" dirty="0" smtClean="0"/>
              <a:t>collision </a:t>
            </a:r>
            <a:r>
              <a:rPr lang="en-US" sz="2800" dirty="0"/>
              <a:t>rate 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0000FF"/>
                </a:solidFill>
              </a:rPr>
              <a:t>(He3Au </a:t>
            </a:r>
            <a:r>
              <a:rPr lang="en-US" sz="2800" dirty="0" err="1" smtClean="0">
                <a:solidFill>
                  <a:srgbClr val="0000FF"/>
                </a:solidFill>
              </a:rPr>
              <a:t>Sim</a:t>
            </a:r>
            <a:r>
              <a:rPr lang="en-US" sz="2800" dirty="0" smtClean="0">
                <a:solidFill>
                  <a:srgbClr val="0000FF"/>
                </a:solidFill>
              </a:rPr>
              <a:t> coming)</a:t>
            </a:r>
            <a:endParaRPr lang="en-US" sz="2800" dirty="0">
              <a:solidFill>
                <a:srgbClr val="0000FF"/>
              </a:solidFill>
            </a:endParaRPr>
          </a:p>
          <a:p>
            <a:endParaRPr lang="en-US" sz="2800" dirty="0" smtClean="0"/>
          </a:p>
          <a:p>
            <a:r>
              <a:rPr lang="en-US" sz="2800" dirty="0" smtClean="0"/>
              <a:t>TLD measurement May14-May28 (2weeks) reported by Hank</a:t>
            </a:r>
            <a:endParaRPr lang="en-US" sz="2800" dirty="0"/>
          </a:p>
          <a:p>
            <a:pPr lvl="1"/>
            <a:r>
              <a:rPr lang="da-DK" sz="2400" dirty="0"/>
              <a:t>1. at </a:t>
            </a:r>
            <a:r>
              <a:rPr lang="da-DK" sz="2400" dirty="0" err="1"/>
              <a:t>beampipe</a:t>
            </a:r>
            <a:r>
              <a:rPr lang="da-DK" sz="2400" dirty="0"/>
              <a:t> ~4x10^9 n/cm^</a:t>
            </a:r>
            <a:r>
              <a:rPr lang="da-DK" sz="2400" dirty="0" smtClean="0"/>
              <a:t>2	</a:t>
            </a:r>
            <a:endParaRPr lang="da-DK" sz="2400" dirty="0"/>
          </a:p>
          <a:p>
            <a:pPr lvl="1"/>
            <a:r>
              <a:rPr lang="da-DK" sz="2400" dirty="0"/>
              <a:t>2. ~80cm from </a:t>
            </a:r>
            <a:r>
              <a:rPr lang="da-DK" sz="2400" dirty="0" err="1"/>
              <a:t>pipe</a:t>
            </a:r>
            <a:r>
              <a:rPr lang="da-DK" sz="2400" dirty="0"/>
              <a:t> at front of </a:t>
            </a:r>
            <a:r>
              <a:rPr lang="da-DK" sz="2400" dirty="0" err="1"/>
              <a:t>HCal</a:t>
            </a:r>
            <a:r>
              <a:rPr lang="da-DK" sz="2400" dirty="0"/>
              <a:t> ~1x10^9 n/cm^</a:t>
            </a:r>
            <a:r>
              <a:rPr lang="da-DK" sz="2400" dirty="0" smtClean="0"/>
              <a:t>2      </a:t>
            </a:r>
            <a:r>
              <a:rPr lang="da-DK" sz="2400" dirty="0" smtClean="0">
                <a:solidFill>
                  <a:srgbClr val="0000FF"/>
                </a:solidFill>
              </a:rPr>
              <a:t>~1/10 of </a:t>
            </a:r>
            <a:r>
              <a:rPr lang="da-DK" sz="2400" dirty="0" err="1" smtClean="0">
                <a:solidFill>
                  <a:srgbClr val="0000FF"/>
                </a:solidFill>
              </a:rPr>
              <a:t>Yuri’s</a:t>
            </a:r>
            <a:r>
              <a:rPr lang="da-DK" sz="2400" dirty="0" smtClean="0">
                <a:solidFill>
                  <a:srgbClr val="0000FF"/>
                </a:solidFill>
              </a:rPr>
              <a:t> Sim + </a:t>
            </a:r>
            <a:r>
              <a:rPr lang="da-DK" sz="2400" dirty="0" err="1" smtClean="0">
                <a:solidFill>
                  <a:srgbClr val="0000FF"/>
                </a:solidFill>
              </a:rPr>
              <a:t>scaling</a:t>
            </a:r>
            <a:endParaRPr lang="da-DK" sz="2400" dirty="0">
              <a:solidFill>
                <a:srgbClr val="0000FF"/>
              </a:solidFill>
            </a:endParaRPr>
          </a:p>
          <a:p>
            <a:pPr lvl="1"/>
            <a:r>
              <a:rPr lang="da-DK" sz="2400" dirty="0"/>
              <a:t>3. </a:t>
            </a:r>
            <a:r>
              <a:rPr lang="da-DK" sz="2400" dirty="0" err="1"/>
              <a:t>behind</a:t>
            </a:r>
            <a:r>
              <a:rPr lang="da-DK" sz="2400" dirty="0"/>
              <a:t> </a:t>
            </a:r>
            <a:r>
              <a:rPr lang="da-DK" sz="2400" dirty="0" err="1"/>
              <a:t>HCal</a:t>
            </a:r>
            <a:r>
              <a:rPr lang="da-DK" sz="2400" dirty="0"/>
              <a:t> at ~60cm from </a:t>
            </a:r>
            <a:r>
              <a:rPr lang="da-DK" sz="2400" dirty="0" err="1"/>
              <a:t>pipe</a:t>
            </a:r>
            <a:r>
              <a:rPr lang="da-DK" sz="2400" dirty="0"/>
              <a:t> 2.5x10^9 n/cm^</a:t>
            </a:r>
            <a:r>
              <a:rPr lang="da-DK" sz="2400" dirty="0" smtClean="0"/>
              <a:t>2</a:t>
            </a:r>
          </a:p>
          <a:p>
            <a:pPr lvl="1"/>
            <a:r>
              <a:rPr lang="da-DK" sz="2400" dirty="0" smtClean="0"/>
              <a:t>This is a </a:t>
            </a:r>
            <a:r>
              <a:rPr lang="da-DK" sz="2400" dirty="0" err="1" smtClean="0"/>
              <a:t>preliminary</a:t>
            </a:r>
            <a:r>
              <a:rPr lang="da-DK" sz="2400" dirty="0" smtClean="0"/>
              <a:t> </a:t>
            </a:r>
            <a:r>
              <a:rPr lang="da-DK" sz="2400" dirty="0" err="1" smtClean="0"/>
              <a:t>result</a:t>
            </a:r>
            <a:r>
              <a:rPr lang="da-DK" sz="2400" dirty="0" smtClean="0"/>
              <a:t>, and waiting for a </a:t>
            </a:r>
            <a:r>
              <a:rPr lang="da-DK" sz="2400" dirty="0" err="1" smtClean="0"/>
              <a:t>full</a:t>
            </a:r>
            <a:r>
              <a:rPr lang="da-DK" sz="2400" dirty="0" smtClean="0"/>
              <a:t> </a:t>
            </a:r>
            <a:r>
              <a:rPr lang="da-DK" sz="2400" dirty="0" err="1" smtClean="0"/>
              <a:t>report</a:t>
            </a:r>
            <a:endParaRPr lang="da-DK" sz="2400" dirty="0"/>
          </a:p>
          <a:p>
            <a:pPr lvl="1"/>
            <a:endParaRPr lang="da-DK" sz="2400" dirty="0" smtClean="0"/>
          </a:p>
          <a:p>
            <a:r>
              <a:rPr lang="da-DK" dirty="0" smtClean="0"/>
              <a:t>JLAB </a:t>
            </a:r>
            <a:r>
              <a:rPr lang="da-DK" dirty="0" err="1" smtClean="0"/>
              <a:t>study</a:t>
            </a:r>
            <a:r>
              <a:rPr lang="da-DK" dirty="0" smtClean="0"/>
              <a:t> :                  3.5uA / </a:t>
            </a:r>
            <a:r>
              <a:rPr lang="da-DK" dirty="0" err="1" smtClean="0"/>
              <a:t>SiPM</a:t>
            </a:r>
            <a:r>
              <a:rPr lang="da-DK" dirty="0" smtClean="0"/>
              <a:t> / 1x10^9 neutron</a:t>
            </a:r>
          </a:p>
          <a:p>
            <a:r>
              <a:rPr lang="da-DK" dirty="0" smtClean="0"/>
              <a:t>FPS with </a:t>
            </a:r>
            <a:r>
              <a:rPr lang="da-DK" dirty="0" err="1" smtClean="0"/>
              <a:t>Yuri’s</a:t>
            </a:r>
            <a:r>
              <a:rPr lang="da-DK" dirty="0" smtClean="0"/>
              <a:t> Sim :   0.2uA </a:t>
            </a:r>
            <a:r>
              <a:rPr lang="da-DK" dirty="0"/>
              <a:t>/ </a:t>
            </a:r>
            <a:r>
              <a:rPr lang="da-DK" dirty="0" err="1" smtClean="0"/>
              <a:t>SiPM</a:t>
            </a:r>
            <a:r>
              <a:rPr lang="da-DK" dirty="0" smtClean="0"/>
              <a:t> / 1x10</a:t>
            </a:r>
            <a:r>
              <a:rPr lang="da-DK" dirty="0"/>
              <a:t>^9 </a:t>
            </a:r>
            <a:r>
              <a:rPr lang="da-DK" dirty="0" smtClean="0"/>
              <a:t>neutron</a:t>
            </a:r>
          </a:p>
          <a:p>
            <a:r>
              <a:rPr lang="da-DK" dirty="0"/>
              <a:t>FPS with </a:t>
            </a:r>
            <a:r>
              <a:rPr lang="da-DK" dirty="0" smtClean="0"/>
              <a:t>Hanks TLD </a:t>
            </a:r>
            <a:r>
              <a:rPr lang="da-DK" dirty="0"/>
              <a:t>:  </a:t>
            </a:r>
            <a:r>
              <a:rPr lang="da-DK" dirty="0" smtClean="0"/>
              <a:t>2.0uA </a:t>
            </a:r>
            <a:r>
              <a:rPr lang="da-DK" dirty="0"/>
              <a:t>/ </a:t>
            </a:r>
            <a:r>
              <a:rPr lang="da-DK" dirty="0" err="1"/>
              <a:t>SiPM</a:t>
            </a:r>
            <a:r>
              <a:rPr lang="da-DK" dirty="0"/>
              <a:t> / 1x10^9 </a:t>
            </a:r>
            <a:r>
              <a:rPr lang="da-DK" dirty="0" smtClean="0"/>
              <a:t>neutron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6159262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290" b="4377"/>
          <a:stretch/>
        </p:blipFill>
        <p:spPr>
          <a:xfrm>
            <a:off x="114168" y="149604"/>
            <a:ext cx="6193517" cy="6507622"/>
          </a:xfrm>
        </p:spPr>
      </p:pic>
    </p:spTree>
    <p:extLst>
      <p:ext uri="{BB962C8B-B14F-4D97-AF65-F5344CB8AC3E}">
        <p14:creationId xmlns:p14="http://schemas.microsoft.com/office/powerpoint/2010/main" val="9654963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1" r="-188" b="-159"/>
          <a:stretch/>
        </p:blipFill>
        <p:spPr>
          <a:xfrm>
            <a:off x="1569785" y="0"/>
            <a:ext cx="6136434" cy="6720662"/>
          </a:xfrm>
        </p:spPr>
      </p:pic>
    </p:spTree>
    <p:extLst>
      <p:ext uri="{BB962C8B-B14F-4D97-AF65-F5344CB8AC3E}">
        <p14:creationId xmlns:p14="http://schemas.microsoft.com/office/powerpoint/2010/main" val="9296359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2050" t="1" r="-294" b="8"/>
          <a:stretch/>
        </p:blipFill>
        <p:spPr>
          <a:xfrm>
            <a:off x="99885" y="14269"/>
            <a:ext cx="6407579" cy="6858000"/>
          </a:xfrm>
        </p:spPr>
      </p:pic>
      <p:sp>
        <p:nvSpPr>
          <p:cNvPr id="5" name="TextBox 4"/>
          <p:cNvSpPr txBox="1"/>
          <p:nvPr/>
        </p:nvSpPr>
        <p:spPr>
          <a:xfrm>
            <a:off x="5166024" y="3324659"/>
            <a:ext cx="3557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Scaler</a:t>
            </a:r>
            <a:r>
              <a:rPr lang="en-US" dirty="0" smtClean="0"/>
              <a:t> counts * # of binary collisions</a:t>
            </a:r>
            <a:endParaRPr lang="en-US" dirty="0"/>
          </a:p>
          <a:p>
            <a:r>
              <a:rPr lang="en-US" dirty="0" smtClean="0"/>
              <a:t>                    (no energy dependent)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76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3920" y="653671"/>
            <a:ext cx="2253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~11 pixel (MPV) signal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5" name="Picture 4" descr="RTOScreenshot_2014-04-24_0_2303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65776" y="1035097"/>
            <a:ext cx="6293944" cy="4720458"/>
          </a:xfrm>
          <a:prstGeom prst="rect">
            <a:avLst/>
          </a:prstGeom>
        </p:spPr>
      </p:pic>
      <p:sp>
        <p:nvSpPr>
          <p:cNvPr id="6" name="Block Arc 5"/>
          <p:cNvSpPr/>
          <p:nvPr/>
        </p:nvSpPr>
        <p:spPr>
          <a:xfrm>
            <a:off x="1143000" y="1066800"/>
            <a:ext cx="2286000" cy="609600"/>
          </a:xfrm>
          <a:prstGeom prst="blockArc">
            <a:avLst>
              <a:gd name="adj1" fmla="val 10800000"/>
              <a:gd name="adj2" fmla="val 0"/>
              <a:gd name="adj3" fmla="val 1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68608" y="1066800"/>
            <a:ext cx="12314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1"/>
                </a:solidFill>
                <a:latin typeface="Calibri" pitchFamily="34" charset="0"/>
              </a:rPr>
              <a:t>GATE (68 ns)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24400" y="3810000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FF"/>
                </a:solidFill>
                <a:latin typeface="Calibri" pitchFamily="34" charset="0"/>
              </a:rPr>
              <a:t>10 </a:t>
            </a:r>
            <a:r>
              <a:rPr lang="en-US" sz="1600" dirty="0" err="1" smtClean="0">
                <a:solidFill>
                  <a:srgbClr val="FF66FF"/>
                </a:solidFill>
                <a:latin typeface="Calibri" pitchFamily="34" charset="0"/>
              </a:rPr>
              <a:t>pC</a:t>
            </a:r>
            <a:endParaRPr lang="en-US" sz="1600" dirty="0" smtClean="0">
              <a:solidFill>
                <a:srgbClr val="FF66FF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77046" y="3810000"/>
            <a:ext cx="5517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FF"/>
                </a:solidFill>
                <a:latin typeface="Calibri" pitchFamily="34" charset="0"/>
              </a:rPr>
              <a:t>0 </a:t>
            </a:r>
            <a:r>
              <a:rPr lang="en-US" sz="1600" dirty="0" err="1" smtClean="0">
                <a:solidFill>
                  <a:srgbClr val="FF66FF"/>
                </a:solidFill>
                <a:latin typeface="Calibri" pitchFamily="34" charset="0"/>
              </a:rPr>
              <a:t>pC</a:t>
            </a:r>
            <a:endParaRPr lang="en-US" sz="1600" dirty="0" smtClean="0">
              <a:solidFill>
                <a:srgbClr val="FF66FF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86200" y="2819400"/>
            <a:ext cx="3143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FF"/>
                </a:solidFill>
                <a:latin typeface="Calibri" pitchFamily="34" charset="0"/>
              </a:rPr>
              <a:t>~34 </a:t>
            </a:r>
            <a:r>
              <a:rPr lang="en-US" sz="1600" dirty="0" err="1" smtClean="0">
                <a:solidFill>
                  <a:srgbClr val="FF66FF"/>
                </a:solidFill>
                <a:latin typeface="Calibri" pitchFamily="34" charset="0"/>
              </a:rPr>
              <a:t>fC</a:t>
            </a:r>
            <a:r>
              <a:rPr lang="en-US" sz="1600" dirty="0" smtClean="0">
                <a:solidFill>
                  <a:srgbClr val="FF66FF"/>
                </a:solidFill>
                <a:latin typeface="Calibri" pitchFamily="34" charset="0"/>
              </a:rPr>
              <a:t> per pixel (~detected photon)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18172" y="597122"/>
            <a:ext cx="5625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QT range: 1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nC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sym typeface="Wingdings" pitchFamily="2" charset="2"/>
              </a:rPr>
              <a:t>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29,000 pixels (were it directly used here)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569106" y="6443605"/>
            <a:ext cx="2108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 Gerard at Indiana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96718" y="51137"/>
            <a:ext cx="8055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One Hamamatsu S12572-050P on modified IU FEE board for UCLA HCAL prototype</a:t>
            </a: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8690" y="5868938"/>
            <a:ext cx="91766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https://</a:t>
            </a:r>
            <a:r>
              <a:rPr lang="en-US" sz="1600" dirty="0" err="1" smtClean="0"/>
              <a:t>drupal.star.bnl.gov</a:t>
            </a:r>
            <a:r>
              <a:rPr lang="en-US" sz="1600" dirty="0" smtClean="0"/>
              <a:t>/STAR/blog/</a:t>
            </a:r>
            <a:r>
              <a:rPr lang="en-US" sz="1600" dirty="0" err="1" smtClean="0"/>
              <a:t>gvisser</a:t>
            </a:r>
            <a:r>
              <a:rPr lang="en-US" sz="1600" dirty="0" smtClean="0"/>
              <a:t>/some-test-results-pre-prototype-fps-front-end-electronics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552354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5151020.adc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958"/>
          <a:stretch/>
        </p:blipFill>
        <p:spPr>
          <a:xfrm>
            <a:off x="1" y="778016"/>
            <a:ext cx="5344364" cy="1704776"/>
          </a:xfrm>
          <a:prstGeom prst="rect">
            <a:avLst/>
          </a:prstGeom>
        </p:spPr>
      </p:pic>
      <p:pic>
        <p:nvPicPr>
          <p:cNvPr id="5" name="Picture 4" descr="15151020.adc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" t="65191" r="1600" b="1934"/>
          <a:stretch/>
        </p:blipFill>
        <p:spPr>
          <a:xfrm>
            <a:off x="28542" y="2418938"/>
            <a:ext cx="5137479" cy="17122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8604" y="714164"/>
            <a:ext cx="1513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BBC ADC SUM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89236" y="3071913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FPS SIPM ADC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34209" y="5076007"/>
            <a:ext cx="2389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ADC Mean (no BBC cut)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597281" y="3638575"/>
            <a:ext cx="470936" cy="151250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477955" y="5922432"/>
            <a:ext cx="34169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No Sign of Gain loss so far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712113" y="158617"/>
            <a:ext cx="6450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SiPM</a:t>
            </a:r>
            <a:r>
              <a:rPr lang="en-US" sz="2800" dirty="0" smtClean="0"/>
              <a:t> ADC Spectra in </a:t>
            </a:r>
            <a:r>
              <a:rPr lang="en-US" sz="2800" dirty="0" err="1" smtClean="0"/>
              <a:t>AuAu</a:t>
            </a:r>
            <a:r>
              <a:rPr lang="en-US" sz="2800" dirty="0" smtClean="0"/>
              <a:t> production runs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8159798" y="6497586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Run </a:t>
            </a:r>
            <a:r>
              <a:rPr lang="en-US" dirty="0" err="1" smtClean="0"/>
              <a:t>Idx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85518" y="4152677"/>
            <a:ext cx="17875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All </a:t>
            </a:r>
            <a:r>
              <a:rPr lang="en-US" dirty="0" err="1" smtClean="0">
                <a:solidFill>
                  <a:srgbClr val="0000FF"/>
                </a:solidFill>
              </a:rPr>
              <a:t>evt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</a:rPr>
              <a:t>BBCSUM &lt; 20kch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BBCSUM &lt; 10kch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 descr="histor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4876" y="2633296"/>
            <a:ext cx="4249124" cy="4224704"/>
          </a:xfrm>
          <a:prstGeom prst="rect">
            <a:avLst/>
          </a:prstGeom>
        </p:spPr>
      </p:pic>
      <p:cxnSp>
        <p:nvCxnSpPr>
          <p:cNvPr id="11" name="Straight Arrow Connector 10"/>
          <p:cNvCxnSpPr>
            <a:stCxn id="8" idx="3"/>
          </p:cNvCxnSpPr>
          <p:nvPr/>
        </p:nvCxnSpPr>
        <p:spPr>
          <a:xfrm>
            <a:off x="4223730" y="5260673"/>
            <a:ext cx="899471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88601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151021-1.fi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840" y="748396"/>
            <a:ext cx="3182382" cy="31681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39152" y="163620"/>
            <a:ext cx="193674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MIP peak?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1118729" y="340677"/>
            <a:ext cx="1965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BBCSUM &lt; 10kch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70532" y="2193739"/>
            <a:ext cx="444524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Gerard’s FEE box has ~1/2.5 gain from what we tested at BNL. So  it is expected to see MIP peak ~15ch if we select peripheral events by BBCSUM….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Timing wrong?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SiPM</a:t>
            </a:r>
            <a:r>
              <a:rPr lang="en-US" dirty="0" smtClean="0"/>
              <a:t> not looking at LG correctly after handling?  (used optical grease, since clear RTV was 1 day too late)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Sticky </a:t>
            </a:r>
            <a:r>
              <a:rPr lang="en-US" dirty="0" smtClean="0"/>
              <a:t>wrapping?</a:t>
            </a:r>
            <a:endParaRPr lang="en-US" dirty="0"/>
          </a:p>
        </p:txBody>
      </p:sp>
      <p:pic>
        <p:nvPicPr>
          <p:cNvPr id="7" name="Picture 6" descr="15153001.fi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501" y="3731075"/>
            <a:ext cx="3176531" cy="31623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81809" y="2170978"/>
            <a:ext cx="18733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</a:rPr>
              <a:t>Production_Mid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81914" y="5205700"/>
            <a:ext cx="19345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</a:rPr>
              <a:t>Production_High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907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3433" y="1726540"/>
            <a:ext cx="4181854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Pedestal mean file: </a:t>
            </a:r>
          </a:p>
          <a:p>
            <a:r>
              <a:rPr lang="en-US" dirty="0" smtClean="0"/>
              <a:t>qt1</a:t>
            </a:r>
            <a:r>
              <a:rPr lang="en-US" dirty="0"/>
              <a:t>.mean.15148012:   4    7   64  0.45877</a:t>
            </a:r>
          </a:p>
          <a:p>
            <a:r>
              <a:rPr lang="en-US" dirty="0"/>
              <a:t>qt1.mean.15148016:   4    7   64  0.49832</a:t>
            </a:r>
          </a:p>
          <a:p>
            <a:r>
              <a:rPr lang="en-US" dirty="0"/>
              <a:t>qt1.mean.15148037:   4    7   62  0.60103</a:t>
            </a:r>
          </a:p>
          <a:p>
            <a:r>
              <a:rPr lang="en-US" dirty="0"/>
              <a:t>qt1.mean.15148040:   4    7   62  0.67476</a:t>
            </a:r>
          </a:p>
          <a:p>
            <a:r>
              <a:rPr lang="en-US" dirty="0"/>
              <a:t>qt1.mean.15148042:   4    7   71 194.79911</a:t>
            </a:r>
          </a:p>
          <a:p>
            <a:r>
              <a:rPr lang="en-US" dirty="0"/>
              <a:t>qt1.mean.15149018:   4    7   62  1.32466</a:t>
            </a:r>
          </a:p>
          <a:p>
            <a:r>
              <a:rPr lang="en-US" dirty="0"/>
              <a:t>qt1.mean.15149050:   4    7   62  1.32086</a:t>
            </a:r>
          </a:p>
          <a:p>
            <a:r>
              <a:rPr lang="en-US" dirty="0"/>
              <a:t>qt1.mean.15150069:   4    7   69 134.10085</a:t>
            </a:r>
          </a:p>
          <a:p>
            <a:r>
              <a:rPr lang="en-US" dirty="0"/>
              <a:t>qt1.mean.15151026:   4    7   62  1.39645</a:t>
            </a:r>
          </a:p>
          <a:p>
            <a:r>
              <a:rPr lang="en-US" dirty="0"/>
              <a:t>qt1.mean.15152023:   4    7   62  </a:t>
            </a:r>
            <a:r>
              <a:rPr lang="en-US" dirty="0" smtClean="0"/>
              <a:t>1.34953</a:t>
            </a:r>
          </a:p>
          <a:p>
            <a:r>
              <a:rPr lang="en-US" dirty="0"/>
              <a:t>qt1.mean.15153023:   4    7   62  </a:t>
            </a:r>
            <a:r>
              <a:rPr lang="en-US" dirty="0" smtClean="0"/>
              <a:t>1.36857</a:t>
            </a:r>
          </a:p>
          <a:p>
            <a:r>
              <a:rPr lang="en-US" dirty="0" smtClean="0"/>
              <a:t>   …</a:t>
            </a:r>
            <a:endParaRPr lang="en-US" dirty="0"/>
          </a:p>
          <a:p>
            <a:r>
              <a:rPr lang="en-US" dirty="0"/>
              <a:t>qt1.mean.15188014:   4    7   62  </a:t>
            </a:r>
            <a:r>
              <a:rPr lang="en-US" dirty="0" smtClean="0"/>
              <a:t>1.40272</a:t>
            </a:r>
          </a:p>
          <a:p>
            <a:r>
              <a:rPr lang="en-US" dirty="0"/>
              <a:t>qt1.mean.15188025:   4    7   64  </a:t>
            </a:r>
            <a:r>
              <a:rPr lang="en-US" dirty="0" smtClean="0"/>
              <a:t>0.44742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55200" y="188276"/>
            <a:ext cx="48256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Noise : pedestal width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194564" y="2455084"/>
            <a:ext cx="1700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SiPM</a:t>
            </a:r>
            <a:r>
              <a:rPr lang="en-US" dirty="0" smtClean="0"/>
              <a:t> connected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695086" y="2639750"/>
            <a:ext cx="49947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446859" y="3106896"/>
            <a:ext cx="2357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Pedestal during IV scan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4947381" y="3291562"/>
            <a:ext cx="49947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446859" y="3915666"/>
            <a:ext cx="2357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Pedestal during IV scan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947381" y="4100332"/>
            <a:ext cx="49947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890299" y="5514446"/>
            <a:ext cx="49947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4890299" y="5795266"/>
            <a:ext cx="49947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446859" y="5610600"/>
            <a:ext cx="1964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SiPM</a:t>
            </a:r>
            <a:r>
              <a:rPr lang="en-US" dirty="0" smtClean="0"/>
              <a:t> </a:t>
            </a:r>
            <a:r>
              <a:rPr lang="en-US" dirty="0" smtClean="0"/>
              <a:t>disconnected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42278" y="5306392"/>
            <a:ext cx="1676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run ended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1703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8111" y="199185"/>
            <a:ext cx="232627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Construction 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06661" y="868591"/>
            <a:ext cx="8917826" cy="48936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Bi-weekly meeting (Monday 11am) </a:t>
            </a:r>
            <a:r>
              <a:rPr lang="en-US" sz="1400" dirty="0" smtClean="0">
                <a:hlinkClick r:id="rId2"/>
              </a:rPr>
              <a:t>https://www.star.bnl.gov/protected/spin/akio/fmsps/meeting.html</a:t>
            </a:r>
            <a:endParaRPr lang="en-US" sz="1400" dirty="0" smtClean="0"/>
          </a:p>
          <a:p>
            <a:r>
              <a:rPr lang="en-US" sz="1400" dirty="0" smtClean="0"/>
              <a:t> </a:t>
            </a:r>
            <a:r>
              <a:rPr lang="en-US" dirty="0" smtClean="0"/>
              <a:t>Overall Schedule  </a:t>
            </a:r>
            <a:r>
              <a:rPr lang="en-US" sz="1200" dirty="0" smtClean="0">
                <a:hlinkClick r:id="rId3"/>
              </a:rPr>
              <a:t>https://docs.google.com/spreadsheets/d/10CArO6eLHEK1r2ksQj9VzuV-cMrMnTAAQVrzJgk2oJg/edit</a:t>
            </a:r>
            <a:endParaRPr lang="en-US" sz="1200" dirty="0" smtClean="0"/>
          </a:p>
          <a:p>
            <a:endParaRPr lang="en-US" sz="1200" dirty="0" smtClean="0"/>
          </a:p>
          <a:p>
            <a:endParaRPr lang="en-US" sz="1200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Scintillator order – going out this week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Wrapping will be done at BNL using sticky aluminized </a:t>
            </a:r>
            <a:r>
              <a:rPr lang="en-US" dirty="0" err="1" smtClean="0"/>
              <a:t>mylar</a:t>
            </a:r>
            <a:r>
              <a:rPr lang="en-US" dirty="0" smtClean="0"/>
              <a:t> tape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SiPM</a:t>
            </a:r>
            <a:r>
              <a:rPr lang="en-US" dirty="0" smtClean="0"/>
              <a:t> order – going out soon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Frame Design  (John) – Done  - cart &amp; installation plan is being </a:t>
            </a:r>
            <a:r>
              <a:rPr lang="en-US" dirty="0" err="1" smtClean="0"/>
              <a:t>developped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frame construction (Bob) – waiting for </a:t>
            </a:r>
            <a:r>
              <a:rPr lang="en-US" dirty="0" err="1" smtClean="0"/>
              <a:t>Pb</a:t>
            </a:r>
            <a:r>
              <a:rPr lang="en-US" dirty="0" smtClean="0"/>
              <a:t> plate (wrong thickness delivered)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Light guide holder (John) – new &amp; simpler design – prototype coming – Order to CMS soon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Cables/patch-panel/Rack design (Electronics group) – finalizing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err="1" smtClean="0"/>
              <a:t>Positronics</a:t>
            </a:r>
            <a:r>
              <a:rPr lang="en-US" dirty="0" smtClean="0"/>
              <a:t> cable for FPE???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~200 40ft BNC RG58 from IP2???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SiPM</a:t>
            </a:r>
            <a:r>
              <a:rPr lang="en-US" dirty="0" smtClean="0"/>
              <a:t> Board  - Gerard finishing design – Going out for test loading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FEE board – Gerard finishing design – Current readout working in prototype @ WAH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TUFF board  (Tim) - power and control for FEE – designing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99709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ps_s01_phy00126002_dbg.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73" t="48895" r="-1"/>
          <a:stretch/>
        </p:blipFill>
        <p:spPr>
          <a:xfrm>
            <a:off x="827703" y="1555312"/>
            <a:ext cx="7961569" cy="43092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6718" y="51137"/>
            <a:ext cx="8055363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alibri" pitchFamily="34" charset="0"/>
              </a:rPr>
              <a:t>Cosmic signal on QT readout</a:t>
            </a:r>
          </a:p>
          <a:p>
            <a:r>
              <a:rPr lang="en-US" dirty="0" smtClean="0">
                <a:latin typeface="Calibri" pitchFamily="34" charset="0"/>
              </a:rPr>
              <a:t>Hamamatsu S12572-050P  on modified IU FEE board for UCLA HCAL prototype</a:t>
            </a:r>
          </a:p>
          <a:p>
            <a:r>
              <a:rPr lang="en-US" dirty="0" err="1" smtClean="0">
                <a:latin typeface="Calibri" pitchFamily="34" charset="0"/>
              </a:rPr>
              <a:t>Eljen</a:t>
            </a:r>
            <a:r>
              <a:rPr lang="en-US" dirty="0" smtClean="0">
                <a:latin typeface="Calibri" pitchFamily="34" charset="0"/>
              </a:rPr>
              <a:t> EJ200 scintillator + Light guides (only 1 LG mountain is readout)</a:t>
            </a:r>
          </a:p>
          <a:p>
            <a:r>
              <a:rPr lang="en-US" dirty="0" smtClean="0">
                <a:latin typeface="Calibri" pitchFamily="34" charset="0"/>
              </a:rPr>
              <a:t>Tim’s receiver board + QT board + </a:t>
            </a:r>
            <a:r>
              <a:rPr lang="en-US" dirty="0" err="1" smtClean="0">
                <a:latin typeface="Calibri" pitchFamily="34" charset="0"/>
              </a:rPr>
              <a:t>Tonko’s</a:t>
            </a:r>
            <a:r>
              <a:rPr lang="en-US" dirty="0" smtClean="0">
                <a:latin typeface="Calibri" pitchFamily="34" charset="0"/>
              </a:rPr>
              <a:t> DAQ  </a:t>
            </a:r>
          </a:p>
          <a:p>
            <a:r>
              <a:rPr lang="en-US" dirty="0" smtClean="0">
                <a:latin typeface="Calibri" pitchFamily="34" charset="0"/>
              </a:rPr>
              <a:t>Triggered by 2 CTB slats above and below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84684" y="5636223"/>
            <a:ext cx="77673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Peak = 122 - </a:t>
            </a:r>
            <a:r>
              <a:rPr lang="en-US" dirty="0" err="1" smtClean="0"/>
              <a:t>Ped</a:t>
            </a:r>
            <a:r>
              <a:rPr lang="en-US" dirty="0"/>
              <a:t>(70</a:t>
            </a:r>
            <a:r>
              <a:rPr lang="en-US" dirty="0" smtClean="0"/>
              <a:t>) </a:t>
            </a:r>
            <a:r>
              <a:rPr lang="en-US" dirty="0"/>
              <a:t>= </a:t>
            </a:r>
            <a:r>
              <a:rPr lang="en-US" dirty="0" smtClean="0"/>
              <a:t>52ch         consistent with ~40 photons / MIP / </a:t>
            </a:r>
            <a:r>
              <a:rPr lang="en-US" dirty="0" err="1" smtClean="0"/>
              <a:t>SiPM</a:t>
            </a:r>
            <a:endParaRPr lang="en-US" dirty="0"/>
          </a:p>
          <a:p>
            <a:r>
              <a:rPr lang="en-US" dirty="0" smtClean="0"/>
              <a:t>Sigma = 19 </a:t>
            </a:r>
            <a:r>
              <a:rPr lang="en-US" dirty="0" err="1" smtClean="0"/>
              <a:t>ch</a:t>
            </a:r>
            <a:r>
              <a:rPr lang="en-US" dirty="0" smtClean="0"/>
              <a:t>                                  a bit too wide for 40 photons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984684" y="6453449"/>
            <a:ext cx="79880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More details : </a:t>
            </a:r>
            <a:r>
              <a:rPr lang="en-US" dirty="0" smtClean="0">
                <a:hlinkClick r:id="rId3"/>
              </a:rPr>
              <a:t>https://www.star.bnl.gov/protected/spin/akio/fmsps/test.html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581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smics_signal_as_in_fps_s01_phy00126002_NOTE_10mVperDivReall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896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165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s_above_now_scope_trigger_on_low_signa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416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69996" y="229963"/>
            <a:ext cx="679925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Radiation damage test with </a:t>
            </a:r>
            <a:r>
              <a:rPr lang="en-US" sz="3200" dirty="0" err="1" smtClean="0"/>
              <a:t>AuAu</a:t>
            </a:r>
            <a:r>
              <a:rPr lang="en-US" sz="3200" dirty="0" smtClean="0"/>
              <a:t> beam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470945" y="813558"/>
            <a:ext cx="86338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Details at </a:t>
            </a:r>
            <a:r>
              <a:rPr lang="en-US" sz="2000" dirty="0" smtClean="0">
                <a:hlinkClick r:id="rId2"/>
              </a:rPr>
              <a:t>https://www.star.bnl.gov/protected/spin/akio/fmsps/radtest.html</a:t>
            </a:r>
            <a:endParaRPr lang="en-US" sz="2000" dirty="0" smtClean="0"/>
          </a:p>
          <a:p>
            <a:endParaRPr lang="en-US" sz="2000" dirty="0"/>
          </a:p>
        </p:txBody>
      </p:sp>
      <p:pic>
        <p:nvPicPr>
          <p:cNvPr id="4" name="Picture 3" descr="IMAG005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539" y="3424542"/>
            <a:ext cx="4595190" cy="3446392"/>
          </a:xfrm>
          <a:prstGeom prst="rect">
            <a:avLst/>
          </a:prstGeom>
        </p:spPr>
      </p:pic>
      <p:pic>
        <p:nvPicPr>
          <p:cNvPr id="5" name="Picture 4" descr="IMAG0061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5" t="12089" r="6672" b="20936"/>
          <a:stretch/>
        </p:blipFill>
        <p:spPr>
          <a:xfrm>
            <a:off x="0" y="1785026"/>
            <a:ext cx="4538107" cy="30945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45191" y="1387545"/>
            <a:ext cx="489880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One </a:t>
            </a:r>
            <a:r>
              <a:rPr lang="en-US" dirty="0" err="1" smtClean="0"/>
              <a:t>Eljen</a:t>
            </a:r>
            <a:r>
              <a:rPr lang="en-US" dirty="0" smtClean="0"/>
              <a:t> Scintillator installed at South FMS frame</a:t>
            </a:r>
          </a:p>
          <a:p>
            <a:r>
              <a:rPr lang="en-US" dirty="0" smtClean="0"/>
              <a:t>       With Gerard’s FEE box with current readout</a:t>
            </a:r>
          </a:p>
          <a:p>
            <a:r>
              <a:rPr lang="en-US" dirty="0"/>
              <a:t> </a:t>
            </a:r>
            <a:r>
              <a:rPr lang="en-US" dirty="0" smtClean="0"/>
              <a:t>       50u </a:t>
            </a:r>
            <a:r>
              <a:rPr lang="en-US" dirty="0" err="1" smtClean="0"/>
              <a:t>SiPM</a:t>
            </a:r>
            <a:r>
              <a:rPr lang="en-US" dirty="0" smtClean="0"/>
              <a:t> looking at 1 light guide</a:t>
            </a:r>
          </a:p>
          <a:p>
            <a:r>
              <a:rPr lang="en-US" dirty="0"/>
              <a:t>  </a:t>
            </a:r>
            <a:r>
              <a:rPr lang="en-US" dirty="0" smtClean="0"/>
              <a:t>      25u </a:t>
            </a:r>
            <a:r>
              <a:rPr lang="en-US" dirty="0" err="1" smtClean="0"/>
              <a:t>SiPM</a:t>
            </a:r>
            <a:r>
              <a:rPr lang="en-US" dirty="0" smtClean="0"/>
              <a:t>  (not looking at scintillator)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643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ate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863" y="592953"/>
            <a:ext cx="7440689" cy="57995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37166" y="6164173"/>
            <a:ext cx="505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???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5331658" y="2211684"/>
            <a:ext cx="105508" cy="41102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55826" y="6487837"/>
            <a:ext cx="5312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Gate to scope has ~10nsec extra cable relative to </a:t>
            </a:r>
            <a:r>
              <a:rPr lang="en-US" dirty="0" err="1" smtClean="0"/>
              <a:t>signa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11133" y="129250"/>
            <a:ext cx="32881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First day </a:t>
            </a:r>
            <a:r>
              <a:rPr lang="en-US" sz="2400" b="1" dirty="0" err="1" smtClean="0"/>
              <a:t>AuAu</a:t>
            </a:r>
            <a:r>
              <a:rPr lang="en-US" sz="2400" b="1" dirty="0" smtClean="0"/>
              <a:t> collisions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562085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910818"/>
            <a:ext cx="8305800" cy="5664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97802" y="186325"/>
            <a:ext cx="4448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Near end of run, He3Au collisions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762522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58" y="-181970"/>
            <a:ext cx="8229600" cy="1143000"/>
          </a:xfrm>
        </p:spPr>
        <p:txBody>
          <a:bodyPr/>
          <a:lstStyle/>
          <a:p>
            <a:r>
              <a:rPr lang="en-US" dirty="0" err="1" smtClean="0"/>
              <a:t>SiPM</a:t>
            </a:r>
            <a:r>
              <a:rPr lang="en-US" dirty="0" smtClean="0"/>
              <a:t> Neutron Damage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10C1F-FFBC-47F4-9262-F38B7D5CDE63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 descr="Screen Shot 2014-01-11 at 10.55.1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447800"/>
            <a:ext cx="4648200" cy="344337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5306" y="1066800"/>
            <a:ext cx="31382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JLAB study (ArXiv.1207.3743v3) </a:t>
            </a:r>
          </a:p>
        </p:txBody>
      </p:sp>
      <p:pic>
        <p:nvPicPr>
          <p:cNvPr id="8" name="Picture 7" descr="Screen Shot 2014-01-11 at 10.56.1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3902841"/>
            <a:ext cx="3778290" cy="2886194"/>
          </a:xfrm>
          <a:prstGeom prst="rect">
            <a:avLst/>
          </a:prstGeom>
        </p:spPr>
      </p:pic>
      <p:pic>
        <p:nvPicPr>
          <p:cNvPr id="9" name="Picture 8" descr="Screen Shot 2014-01-11 at 10.56.21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924325"/>
            <a:ext cx="3878085" cy="287574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47800" y="4734217"/>
            <a:ext cx="25738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Effective damage to </a:t>
            </a:r>
            <a:r>
              <a:rPr lang="en-US" dirty="0" err="1" smtClean="0"/>
              <a:t>SiPM</a:t>
            </a:r>
            <a:r>
              <a:rPr lang="en-US" dirty="0" smtClean="0"/>
              <a:t> </a:t>
            </a:r>
          </a:p>
          <a:p>
            <a:r>
              <a:rPr lang="en-US" dirty="0" smtClean="0"/>
              <a:t>relative to 1MeV neutron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-270491" y="5365462"/>
            <a:ext cx="57225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dirty="0" smtClean="0"/>
              <a:t>Gain drop by ~</a:t>
            </a:r>
            <a:r>
              <a:rPr lang="en-US" dirty="0"/>
              <a:t>10% </a:t>
            </a:r>
            <a:endParaRPr lang="en-US" dirty="0" smtClean="0"/>
          </a:p>
          <a:p>
            <a:pPr lvl="1"/>
            <a:r>
              <a:rPr lang="en-US" dirty="0"/>
              <a:t>D</a:t>
            </a:r>
            <a:r>
              <a:rPr lang="en-US" dirty="0" smtClean="0"/>
              <a:t>ark </a:t>
            </a:r>
            <a:r>
              <a:rPr lang="en-US" dirty="0"/>
              <a:t>current </a:t>
            </a:r>
            <a:r>
              <a:rPr lang="en-US" dirty="0" smtClean="0"/>
              <a:t>increases </a:t>
            </a:r>
            <a:r>
              <a:rPr lang="en-US" dirty="0"/>
              <a:t>from  </a:t>
            </a:r>
            <a:r>
              <a:rPr lang="en-US" dirty="0" smtClean="0"/>
              <a:t>~0.0 </a:t>
            </a:r>
            <a:r>
              <a:rPr lang="en-US" dirty="0"/>
              <a:t>to </a:t>
            </a:r>
            <a:endParaRPr lang="en-US" dirty="0" smtClean="0"/>
          </a:p>
          <a:p>
            <a:pPr lvl="1"/>
            <a:r>
              <a:rPr lang="en-US" dirty="0"/>
              <a:t> </a:t>
            </a:r>
            <a:r>
              <a:rPr lang="en-US" dirty="0" smtClean="0"/>
              <a:t>      200uA/16SiPM  = </a:t>
            </a:r>
            <a:r>
              <a:rPr lang="en-US" dirty="0" smtClean="0">
                <a:solidFill>
                  <a:srgbClr val="FF0000"/>
                </a:solidFill>
              </a:rPr>
              <a:t>12.5uA per </a:t>
            </a:r>
            <a:r>
              <a:rPr lang="en-US" dirty="0" err="1" smtClean="0">
                <a:solidFill>
                  <a:srgbClr val="FF0000"/>
                </a:solidFill>
              </a:rPr>
              <a:t>SiPM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 </a:t>
            </a:r>
            <a:r>
              <a:rPr lang="en-US" dirty="0" smtClean="0"/>
              <a:t>for </a:t>
            </a:r>
            <a:r>
              <a:rPr lang="pt-BR" dirty="0" smtClean="0">
                <a:solidFill>
                  <a:srgbClr val="FF0000"/>
                </a:solidFill>
              </a:rPr>
              <a:t>3.5x10</a:t>
            </a:r>
            <a:r>
              <a:rPr lang="pt-BR" baseline="30000" dirty="0" smtClean="0">
                <a:solidFill>
                  <a:srgbClr val="FF0000"/>
                </a:solidFill>
              </a:rPr>
              <a:t>9</a:t>
            </a:r>
            <a:r>
              <a:rPr lang="en-US" dirty="0" smtClean="0"/>
              <a:t> </a:t>
            </a:r>
            <a:r>
              <a:rPr lang="en-US" dirty="0"/>
              <a:t>1MeV </a:t>
            </a:r>
            <a:r>
              <a:rPr lang="en-US" dirty="0" err="1"/>
              <a:t>equiv</a:t>
            </a:r>
            <a:r>
              <a:rPr lang="en-US" dirty="0"/>
              <a:t> neutron/cm</a:t>
            </a:r>
            <a:r>
              <a:rPr lang="en-US" baseline="30000" dirty="0"/>
              <a:t>2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750960" y="1283732"/>
            <a:ext cx="0" cy="38100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446160" y="990600"/>
            <a:ext cx="744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1MeV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328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1658</TotalTime>
  <Words>1102</Words>
  <Application>Microsoft Macintosh PowerPoint</Application>
  <PresentationFormat>On-screen Show (4:3)</PresentationFormat>
  <Paragraphs>163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FPS status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SiPM Neutron Damage </vt:lpstr>
      <vt:lpstr>CMS study</vt:lpstr>
      <vt:lpstr>Neutron Flux in STAR by Yuri Fisyak </vt:lpstr>
      <vt:lpstr>PowerPoint Presentation</vt:lpstr>
      <vt:lpstr>PowerPoint Presentation</vt:lpstr>
      <vt:lpstr>PowerPoint Presentation</vt:lpstr>
      <vt:lpstr>PowerPoint Presentation</vt:lpstr>
      <vt:lpstr>Neutron Flux at AuAu &amp; He3Au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FPS status</dc:title>
  <dc:creator>Akio Ogawa</dc:creator>
  <cp:lastModifiedBy>Akio Ogawa</cp:lastModifiedBy>
  <cp:revision>47</cp:revision>
  <dcterms:created xsi:type="dcterms:W3CDTF">2014-05-31T14:53:41Z</dcterms:created>
  <dcterms:modified xsi:type="dcterms:W3CDTF">2014-07-08T14:32:44Z</dcterms:modified>
</cp:coreProperties>
</file>